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  <p:sldMasterId id="2147483651" r:id="rId2"/>
  </p:sldMasterIdLst>
  <p:notesMasterIdLst>
    <p:notesMasterId r:id="rId9"/>
  </p:notesMasterIdLst>
  <p:sldIdLst>
    <p:sldId id="259" r:id="rId3"/>
    <p:sldId id="285" r:id="rId4"/>
    <p:sldId id="284" r:id="rId5"/>
    <p:sldId id="290" r:id="rId6"/>
    <p:sldId id="288" r:id="rId7"/>
    <p:sldId id="291" r:id="rId8"/>
  </p:sldIdLst>
  <p:sldSz cx="9906000" cy="6858000" type="A4"/>
  <p:notesSz cx="6858000" cy="9144000"/>
  <p:embeddedFontLst>
    <p:embeddedFont>
      <p:font typeface="12롯데마트드림Bold" panose="02020603020101020101" pitchFamily="18" charset="-127"/>
      <p:regular r:id="rId10"/>
    </p:embeddedFont>
    <p:embeddedFont>
      <p:font typeface="HY헤드라인M" panose="02030600000101010101" pitchFamily="18" charset="-127"/>
      <p:regular r:id="rId11"/>
    </p:embeddedFont>
    <p:embeddedFont>
      <p:font typeface="KoPubWorld돋움체 Bold" panose="00000800000000000000" pitchFamily="2" charset="-127"/>
      <p:bold r:id="rId1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pos="262">
          <p15:clr>
            <a:srgbClr val="A4A3A4"/>
          </p15:clr>
        </p15:guide>
        <p15:guide id="5" pos="3936">
          <p15:clr>
            <a:srgbClr val="A4A3A4"/>
          </p15:clr>
        </p15:guide>
        <p15:guide id="6" pos="4980">
          <p15:clr>
            <a:srgbClr val="A4A3A4"/>
          </p15:clr>
        </p15:guide>
        <p15:guide id="7" pos="943">
          <p15:clr>
            <a:srgbClr val="A4A3A4"/>
          </p15:clr>
        </p15:guide>
        <p15:guide id="8" pos="59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>
      <p:cViewPr varScale="1">
        <p:scale>
          <a:sx n="123" d="100"/>
          <a:sy n="123" d="100"/>
        </p:scale>
        <p:origin x="1332" y="108"/>
      </p:cViewPr>
      <p:guideLst>
        <p:guide orient="horz" pos="2160"/>
        <p:guide pos="3120"/>
        <p:guide orient="horz" pos="527"/>
        <p:guide pos="262"/>
        <p:guide pos="3936"/>
        <p:guide pos="4980"/>
        <p:guide pos="943"/>
        <p:guide pos="59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B9BFB90-505E-40F4-B920-9B8E64B6C9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FB61D6F-3DF6-497C-BC6B-D1570239114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860C8AF-B8AC-442B-8F48-D9835E834AC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9CC7D001-ACE5-4A46-8E4F-216600129B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36A73B5B-2B0B-4261-898E-218C164CAA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86F04D5F-017D-4AEC-A351-6069444FA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15A39E56-43A2-4B71-A710-FA9B6709B45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703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9046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8492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16082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8585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00276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94681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8268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227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38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9522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93889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42191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328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558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149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514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580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41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8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0670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7677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636EC21-F731-4F78-BDF5-404A171B52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6149975" cy="6858000"/>
          </a:xfrm>
          <a:prstGeom prst="rect">
            <a:avLst/>
          </a:prstGeom>
          <a:solidFill>
            <a:srgbClr val="4965BD"/>
          </a:solidFill>
          <a:ln>
            <a:noFill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F431ADE-FC01-4F71-B3BF-D1DB8E0FB9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40500" y="901700"/>
            <a:ext cx="655638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 차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8B54D7-074E-42AC-BDF4-BF88328F12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4488" y="1268413"/>
            <a:ext cx="5472112" cy="3175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AE532B-84DD-4C4B-A8BF-DB00947A69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4488" y="2708275"/>
            <a:ext cx="5472112" cy="3175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7FA975F6-2037-4927-87DD-3DCBD62D55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4488" y="4578350"/>
            <a:ext cx="5472112" cy="3175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9941D86D-33A7-42CE-ACB8-41714061428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10350" y="1268413"/>
            <a:ext cx="2951163" cy="0"/>
          </a:xfrm>
          <a:prstGeom prst="line">
            <a:avLst/>
          </a:prstGeom>
          <a:noFill/>
          <a:ln w="9525">
            <a:solidFill>
              <a:srgbClr val="5670C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5">
            <a:extLst>
              <a:ext uri="{FF2B5EF4-FFF2-40B4-BE49-F238E27FC236}">
                <a16:creationId xmlns:a16="http://schemas.microsoft.com/office/drawing/2014/main" id="{4F0A195F-67CB-42D5-9135-11D2C89C6D3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73050" y="603250"/>
            <a:ext cx="9361488" cy="1588"/>
          </a:xfrm>
          <a:prstGeom prst="line">
            <a:avLst/>
          </a:prstGeom>
          <a:noFill/>
          <a:ln w="28575">
            <a:solidFill>
              <a:srgbClr val="292E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5" name="Line 3">
            <a:extLst>
              <a:ext uri="{FF2B5EF4-FFF2-40B4-BE49-F238E27FC236}">
                <a16:creationId xmlns:a16="http://schemas.microsoft.com/office/drawing/2014/main" id="{72BFF6B3-ADA7-4B8D-8B5C-98733AC88B9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73050" y="6405563"/>
            <a:ext cx="935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DC8173C7-C3D5-4BCD-85AF-6B1765E7EB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60913" y="6589713"/>
            <a:ext cx="37941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en-US" altLang="ko-KR" sz="1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fld id="{3C5F0145-C564-4F6A-9BBF-E1D0F9F83932}" type="slidenum">
              <a:rPr kumimoji="0" lang="en-US" altLang="ko-KR" sz="1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pPr algn="ctr"/>
              <a:t>‹#›</a:t>
            </a:fld>
            <a:r>
              <a:rPr kumimoji="0" lang="en-US" altLang="ko-KR" sz="1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굴림" panose="020B0600000101010101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defRPr kumimoji="1" sz="1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defRPr kumimoji="1" sz="1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defRPr kumimoji="1"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defRPr kumimoji="1"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defRPr kumimoji="1"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C35A4D1D-3E8B-4999-BA97-7A2E6872D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414463"/>
            <a:ext cx="2053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산업인공지능 개론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A3AF3ACA-5669-4E40-B624-8027783FF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708150"/>
            <a:ext cx="45704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MINI PROJECT No. 3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B483DF7B-25D0-4E07-8039-84917759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3783013"/>
            <a:ext cx="26308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산업인공지능학과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정원용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155EF75C-1BF1-4DB4-B8BA-54C54F3E9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4718050"/>
            <a:ext cx="18998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 05. 27 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5126" name="Rectangle 8">
            <a:extLst>
              <a:ext uri="{FF2B5EF4-FFF2-40B4-BE49-F238E27FC236}">
                <a16:creationId xmlns:a16="http://schemas.microsoft.com/office/drawing/2014/main" id="{3E4C7FEB-0E5D-45FA-9E5B-E6E865B4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1403350"/>
            <a:ext cx="3113088" cy="19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0" tIns="90000" rIns="36000" bIns="44450">
            <a:spAutoFit/>
          </a:bodyPr>
          <a:lstStyle>
            <a:lvl1pPr marL="304800" indent="-304800"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spcBef>
                <a:spcPct val="50000"/>
              </a:spcBef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방법 </a:t>
            </a:r>
            <a:b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ResNet</a:t>
            </a: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전이학습</a:t>
            </a: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</a:p>
          <a:p>
            <a:pPr latinLnBrk="1">
              <a:spcBef>
                <a:spcPct val="50000"/>
              </a:spcBef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데이터 정의</a:t>
            </a:r>
            <a:endParaRPr lang="ko-KR" altLang="en-US" sz="1600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1">
              <a:spcBef>
                <a:spcPct val="50000"/>
              </a:spcBef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수행</a:t>
            </a:r>
            <a:endParaRPr lang="en-US" altLang="ko-KR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1">
              <a:spcBef>
                <a:spcPct val="50000"/>
              </a:spcBef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D97FE-56E2-48A1-B739-E4E2C60B5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8" y="5229200"/>
            <a:ext cx="1468497" cy="1468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>
            <a:extLst>
              <a:ext uri="{FF2B5EF4-FFF2-40B4-BE49-F238E27FC236}">
                <a16:creationId xmlns:a16="http://schemas.microsoft.com/office/drawing/2014/main" id="{5C3788A7-C411-4F0A-A2F7-3FEF42A1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188913"/>
            <a:ext cx="5018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방법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ResNet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전이학습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Rectangle 89">
            <a:extLst>
              <a:ext uri="{FF2B5EF4-FFF2-40B4-BE49-F238E27FC236}">
                <a16:creationId xmlns:a16="http://schemas.microsoft.com/office/drawing/2014/main" id="{833146EE-0495-4802-90F0-3EDEF2B4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82" y="630704"/>
            <a:ext cx="9238530" cy="207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신경망의 미세조정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(Fine Tuning)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 -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무작위 초기화 대신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신경망을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ImageNet 1000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데이터셋 등으로 미리 학습한 신경망으로 초기화 함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   (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학습의 나머지 과정은 일반 신경망과 동일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)</a:t>
            </a:r>
          </a:p>
          <a:p>
            <a:pPr eaLnBrk="1" latinLnBrk="1" hangingPunct="1"/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2)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고정된 특징 추출기로써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신경망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 - full-connected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신경망을 제외한 모든 신경망의 가중치를 고정시킴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마지막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full-connected layer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만 무작위로 초기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세팅되어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이 계층만 학습함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1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>
            <a:extLst>
              <a:ext uri="{FF2B5EF4-FFF2-40B4-BE49-F238E27FC236}">
                <a16:creationId xmlns:a16="http://schemas.microsoft.com/office/drawing/2014/main" id="{182C31AE-4AED-4BAE-A663-5AFA6108E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188913"/>
            <a:ext cx="5018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데이터 정의</a:t>
            </a:r>
          </a:p>
        </p:txBody>
      </p:sp>
      <p:sp>
        <p:nvSpPr>
          <p:cNvPr id="3" name="Rectangle 89">
            <a:extLst>
              <a:ext uri="{FF2B5EF4-FFF2-40B4-BE49-F238E27FC236}">
                <a16:creationId xmlns:a16="http://schemas.microsoft.com/office/drawing/2014/main" id="{19044F44-8A0B-4B31-BA59-C6BC37CEB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568021"/>
            <a:ext cx="9299785" cy="118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-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자사의 연구과제 중 가스 시설물 관리 및 모니터링 시스템 개발에서 사용했던 데이터 중 가스탱크와 맨홀에</a:t>
            </a:r>
            <a:b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대한 수집 데이터가 확인되었고 본 과제에 적합하다고 판단하여 대상으로 선정함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 -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맨홀 영상 데이터는 학습용 및 검증용 수량이 부족하여 구글 검색을 통해 부족한 수량을 확보함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8EC1B246-942E-489E-80FC-4EA14920F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22265"/>
              </p:ext>
            </p:extLst>
          </p:nvPr>
        </p:nvGraphicFramePr>
        <p:xfrm>
          <a:off x="488504" y="1844824"/>
          <a:ext cx="9001572" cy="453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788">
                  <a:extLst>
                    <a:ext uri="{9D8B030D-6E8A-4147-A177-3AD203B41FA5}">
                      <a16:colId xmlns:a16="http://schemas.microsoft.com/office/drawing/2014/main" val="2978797003"/>
                    </a:ext>
                  </a:extLst>
                </a:gridCol>
                <a:gridCol w="2580580">
                  <a:extLst>
                    <a:ext uri="{9D8B030D-6E8A-4147-A177-3AD203B41FA5}">
                      <a16:colId xmlns:a16="http://schemas.microsoft.com/office/drawing/2014/main" val="61514851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5987707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746305559"/>
                    </a:ext>
                  </a:extLst>
                </a:gridCol>
                <a:gridCol w="3312940">
                  <a:extLst>
                    <a:ext uri="{9D8B030D-6E8A-4147-A177-3AD203B41FA5}">
                      <a16:colId xmlns:a16="http://schemas.microsoft.com/office/drawing/2014/main" val="588808468"/>
                    </a:ext>
                  </a:extLst>
                </a:gridCol>
              </a:tblGrid>
              <a:tr h="425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대 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학습용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(train)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검증용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168528"/>
                  </a:ext>
                </a:extLst>
              </a:tr>
              <a:tr h="2055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가스탱크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120EA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30EA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자사의 연구과제에 사용했던 자료로 시설물에 대한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객체 인식 탐지를 위한 시료로 수집했던 데이터임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5468306"/>
                  </a:ext>
                </a:extLst>
              </a:tr>
              <a:tr h="2055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맨홀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120EA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30EA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자사의 연구과제에 사용했던 자료로 가스 배관의 부속설비 정보 획득을 위한 용도로 수집했던 데이터임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수량이 부족한 관계로 나머지 데이터는 구글에서 검색된 이미지를 다운로드하여 사용함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9412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2444AD9-8037-407A-811B-FA1B7E88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1157" y="2969526"/>
            <a:ext cx="1508786" cy="1131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FD9179-46F4-4C82-9A70-FF5163C6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3132" y="4941767"/>
            <a:ext cx="1564836" cy="11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5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>
            <a:extLst>
              <a:ext uri="{FF2B5EF4-FFF2-40B4-BE49-F238E27FC236}">
                <a16:creationId xmlns:a16="http://schemas.microsoft.com/office/drawing/2014/main" id="{20A9CD95-55F1-45F5-96AB-639952D50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188913"/>
            <a:ext cx="5018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수행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E0FD1-DF8C-4A14-A768-0127E24B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2" y="1556792"/>
            <a:ext cx="7930876" cy="2319347"/>
          </a:xfrm>
          <a:prstGeom prst="rect">
            <a:avLst/>
          </a:prstGeom>
        </p:spPr>
      </p:pic>
      <p:sp>
        <p:nvSpPr>
          <p:cNvPr id="7" name="Rectangle 89">
            <a:extLst>
              <a:ext uri="{FF2B5EF4-FFF2-40B4-BE49-F238E27FC236}">
                <a16:creationId xmlns:a16="http://schemas.microsoft.com/office/drawing/2014/main" id="{40C730FD-DD8F-48D7-9940-7844EEA71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82" y="630704"/>
            <a:ext cx="9238530" cy="71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-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학습 데이터를 기반으로 한 개의 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batch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만큼 이미지를 불러옴</a:t>
            </a:r>
            <a:r>
              <a:rPr lang="en-US" altLang="ko-KR" sz="1600" dirty="0">
                <a:solidFill>
                  <a:srgbClr val="000000"/>
                </a:solidFill>
                <a:latin typeface="Helvetica Neue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50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>
            <a:extLst>
              <a:ext uri="{FF2B5EF4-FFF2-40B4-BE49-F238E27FC236}">
                <a16:creationId xmlns:a16="http://schemas.microsoft.com/office/drawing/2014/main" id="{C7F78529-EC7F-4A2D-8D5E-830BA654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188913"/>
            <a:ext cx="5018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Ⅳ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결과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 미세조정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8AAC7-AF66-42DA-BD53-31E10A493E5E}"/>
              </a:ext>
            </a:extLst>
          </p:cNvPr>
          <p:cNvSpPr txBox="1"/>
          <p:nvPr/>
        </p:nvSpPr>
        <p:spPr>
          <a:xfrm>
            <a:off x="344488" y="836613"/>
            <a:ext cx="159851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Loss:0.3695 Acc:0.8125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Loss:0.0104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Loss:0.1510 Acc:0.9292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Loss:0.0035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Loss:0.2964 Acc:0.9083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Loss:0.0015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Loss:0.1893 Acc:0.9333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Loss:0.0003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Loss:0.2068 Acc:0.9333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5/24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Loss:0.2055 Acc:0.9292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6/24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Loss:0.2796 Acc:0.9167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7/24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Loss:0.1700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8/24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Loss:0.1221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121A4-01AC-4C67-B52C-80C666DF2029}"/>
              </a:ext>
            </a:extLst>
          </p:cNvPr>
          <p:cNvSpPr txBox="1"/>
          <p:nvPr/>
        </p:nvSpPr>
        <p:spPr>
          <a:xfrm>
            <a:off x="2000672" y="838773"/>
            <a:ext cx="159851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9/24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Loss:0.1788 Acc:0.9375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Loss:0.2594 Acc:0.9042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Loss:0.2612 Acc:0.9167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Loss:0.1341 Acc:0.9583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Loss:0.0000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Loss:0.2117 Acc:0.9167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Loss:0.2408 Acc:0.9292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Loss:0.0000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15/24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Loss:0.0937 Acc:0.9625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16/24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Loss:0.1027 Acc:0.9542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17/24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Loss:0.1174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Loss:0.0006 Acc:1.0000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304B5-8336-4F28-9FBD-586266E77198}"/>
              </a:ext>
            </a:extLst>
          </p:cNvPr>
          <p:cNvSpPr txBox="1"/>
          <p:nvPr/>
        </p:nvSpPr>
        <p:spPr>
          <a:xfrm>
            <a:off x="3661078" y="838773"/>
            <a:ext cx="160653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18/24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Loss:0.1503 Acc:0.9542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19/24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Loss:0.1805 Acc:0.9333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Loss:0.1776 Acc:0.9375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Loss:0.1536 Acc:0.9583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Loss:0.0807 Acc:0.9667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Loss:0.1064 Acc:0.9583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Loss:0.1254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Training complete in 19m 31s</a:t>
            </a:r>
          </a:p>
          <a:p>
            <a:r>
              <a:rPr lang="en-US" altLang="ko-KR" sz="800" dirty="0"/>
              <a:t>Best </a:t>
            </a:r>
            <a:r>
              <a:rPr lang="en-US" altLang="ko-KR" sz="800" dirty="0" err="1"/>
              <a:t>val</a:t>
            </a:r>
            <a:r>
              <a:rPr lang="en-US" altLang="ko-KR" sz="800" dirty="0"/>
              <a:t> Acc: 1.000000</a:t>
            </a:r>
            <a:endParaRPr lang="ko-KR" altLang="en-US" sz="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61074-0085-486C-85EA-0D402C7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30" y="869206"/>
            <a:ext cx="1606530" cy="42557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10EF7A-764E-4A85-9E4D-D550569D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55" y="868860"/>
            <a:ext cx="1633157" cy="42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>
            <a:extLst>
              <a:ext uri="{FF2B5EF4-FFF2-40B4-BE49-F238E27FC236}">
                <a16:creationId xmlns:a16="http://schemas.microsoft.com/office/drawing/2014/main" id="{C7F78529-EC7F-4A2D-8D5E-830BA654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4" y="188913"/>
            <a:ext cx="552385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Ⅳ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결과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고정된 특징 추출기로써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신경망 방식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8AAC7-AF66-42DA-BD53-31E10A493E5E}"/>
              </a:ext>
            </a:extLst>
          </p:cNvPr>
          <p:cNvSpPr txBox="1"/>
          <p:nvPr/>
        </p:nvSpPr>
        <p:spPr>
          <a:xfrm>
            <a:off x="344488" y="836613"/>
            <a:ext cx="159851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Loss:0.4075 Acc:0.8167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Loss:0.0345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Loss:0.3205 Acc:0.8542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Loss:0.0066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Loss:0.4982 Acc:0.8125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Loss:0.0089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Loss:0.3771 Acc:0.8625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Loss:0.0015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Loss:0.1103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5/24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Loss:0.1652 Acc:0.9375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6/24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Loss:0.1274 Acc:0.9583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Loss:0.0018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7/24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Loss:0.1148 Acc:0.9542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Loss:0.0013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8/24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Loss:0.2490 Acc:0.8958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Loss:0.0009 Acc:1.0000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121A4-01AC-4C67-B52C-80C666DF2029}"/>
              </a:ext>
            </a:extLst>
          </p:cNvPr>
          <p:cNvSpPr txBox="1"/>
          <p:nvPr/>
        </p:nvSpPr>
        <p:spPr>
          <a:xfrm>
            <a:off x="2000672" y="838773"/>
            <a:ext cx="159851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9/24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Loss:0.1800 Acc:0.9292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Loss:0.0980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Loss:0.1354 Acc:0.9458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Loss:0.0018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Loss:0.2432 Acc:0.9042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Loss:0.0024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Loss:0.2075 Acc:0.9083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Loss:0.0027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Loss:0.1205 Acc:0.9500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Loss:0.0011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15/24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Loss:0.1501 Acc:0.9458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16/24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Loss:0.1062 Acc:0.9458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Loss:0.0015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17/24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Loss:0.2009 Acc:0.9125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Loss:0.0020 Acc:1.0000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304B5-8336-4F28-9FBD-586266E77198}"/>
              </a:ext>
            </a:extLst>
          </p:cNvPr>
          <p:cNvSpPr txBox="1"/>
          <p:nvPr/>
        </p:nvSpPr>
        <p:spPr>
          <a:xfrm>
            <a:off x="3661078" y="838773"/>
            <a:ext cx="159851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Epoch 18/24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Loss:0.1714 Acc:0.9250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Loss:0.0013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19/24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Loss:0.1761 Acc:0.9250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Loss:0.0029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20/24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Loss:0.1212 Acc:0.9542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21/24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Loss:0.1061 Acc:0.9458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Loss:0.0014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22/24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Loss:0.1799 Acc:0.9333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23/24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Loss:0.2338 Acc:0.9083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Loss:0.0009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Epoch 24/24</a:t>
            </a:r>
          </a:p>
          <a:p>
            <a:r>
              <a:rPr lang="en-US" altLang="ko-KR" sz="800" dirty="0"/>
              <a:t>----------</a:t>
            </a:r>
          </a:p>
          <a:p>
            <a:r>
              <a:rPr lang="en-US" altLang="ko-KR" sz="800" dirty="0"/>
              <a:t>train Loss:0.1258 Acc:0.9583</a:t>
            </a:r>
          </a:p>
          <a:p>
            <a:r>
              <a:rPr lang="en-US" altLang="ko-KR" sz="800" dirty="0" err="1"/>
              <a:t>val</a:t>
            </a:r>
            <a:r>
              <a:rPr lang="en-US" altLang="ko-KR" sz="800" dirty="0"/>
              <a:t> Loss:0.0012 Acc:1.0000</a:t>
            </a:r>
          </a:p>
          <a:p>
            <a:endParaRPr lang="en-US" altLang="ko-KR" sz="800" dirty="0"/>
          </a:p>
          <a:p>
            <a:r>
              <a:rPr lang="en-US" altLang="ko-KR" sz="800" dirty="0"/>
              <a:t>Training complete in 9m 34s</a:t>
            </a:r>
          </a:p>
          <a:p>
            <a:r>
              <a:rPr lang="en-US" altLang="ko-KR" sz="800" dirty="0"/>
              <a:t>Best </a:t>
            </a:r>
            <a:r>
              <a:rPr lang="en-US" altLang="ko-KR" sz="800" dirty="0" err="1"/>
              <a:t>val</a:t>
            </a:r>
            <a:r>
              <a:rPr lang="en-US" altLang="ko-KR" sz="800" dirty="0"/>
              <a:t> Acc: 1.000000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E98EB3-C317-499C-920C-7056905F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88" y="873067"/>
            <a:ext cx="1394581" cy="470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CDE68D-242F-4AE2-9AFE-F859A18B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94" y="873067"/>
            <a:ext cx="1394581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6901"/>
      </p:ext>
    </p:extLst>
  </p:cSld>
  <p:clrMapOvr>
    <a:masterClrMapping/>
  </p:clrMapOvr>
</p:sld>
</file>

<file path=ppt/theme/theme1.xml><?xml version="1.0" encoding="utf-8"?>
<a:theme xmlns:a="http://schemas.openxmlformats.org/drawingml/2006/main" name="17_기본 디자인">
  <a:themeElements>
    <a:clrScheme name="17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7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기본 디자인">
  <a:themeElements>
    <a:clrScheme name="6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기본 디자인">
      <a:majorFont>
        <a:latin typeface="HY헤드라인M"/>
        <a:ea typeface="HY헤드라인M"/>
        <a:cs typeface="굴림"/>
      </a:majorFont>
      <a:minorFont>
        <a:latin typeface="HY헤드라인M"/>
        <a:ea typeface="HY헤드라인M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6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1134</Words>
  <Application>Microsoft Office PowerPoint</Application>
  <PresentationFormat>A4 용지(210x297mm)</PresentationFormat>
  <Paragraphs>300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KoPubWorld돋움체 Bold</vt:lpstr>
      <vt:lpstr>HY헤드라인M</vt:lpstr>
      <vt:lpstr>Helvetica Neue</vt:lpstr>
      <vt:lpstr>굴림</vt:lpstr>
      <vt:lpstr>Arial</vt:lpstr>
      <vt:lpstr>12롯데마트드림Bold</vt:lpstr>
      <vt:lpstr>17_기본 디자인</vt:lpstr>
      <vt:lpstr>6_기본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AAAA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AAAAA</dc:creator>
  <cp:lastModifiedBy>정 원용</cp:lastModifiedBy>
  <cp:revision>151</cp:revision>
  <dcterms:created xsi:type="dcterms:W3CDTF">2012-01-22T14:59:36Z</dcterms:created>
  <dcterms:modified xsi:type="dcterms:W3CDTF">2021-05-27T11:46:05Z</dcterms:modified>
</cp:coreProperties>
</file>